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2" r:id="rId6"/>
    <p:sldId id="261" r:id="rId7"/>
    <p:sldId id="269" r:id="rId8"/>
    <p:sldId id="270" r:id="rId9"/>
    <p:sldId id="264" r:id="rId10"/>
    <p:sldId id="263" r:id="rId11"/>
    <p:sldId id="265" r:id="rId12"/>
    <p:sldId id="266" r:id="rId13"/>
    <p:sldId id="271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eola Adesoba" initials="AA" lastIdx="1" clrIdx="0">
    <p:extLst>
      <p:ext uri="{19B8F6BF-5375-455C-9EA6-DF929625EA0E}">
        <p15:presenceInfo xmlns:p15="http://schemas.microsoft.com/office/powerpoint/2012/main" userId="136b0303a3b988a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adeol\Mission-Predictable-Hackathon\categ_merged_covid19_cases_deaths_bgen.csv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[combined_male_female.csv]Sheet1!PivotTable2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Count of Cases by County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Sheet1!$A$4:$A$72</c:f>
              <c:strCache>
                <c:ptCount val="68"/>
                <c:pt idx="0">
                  <c:v>Alachua</c:v>
                </c:pt>
                <c:pt idx="1">
                  <c:v>Baker</c:v>
                </c:pt>
                <c:pt idx="2">
                  <c:v>Bay</c:v>
                </c:pt>
                <c:pt idx="3">
                  <c:v>Bradford</c:v>
                </c:pt>
                <c:pt idx="4">
                  <c:v>Brevard</c:v>
                </c:pt>
                <c:pt idx="5">
                  <c:v>Broward</c:v>
                </c:pt>
                <c:pt idx="6">
                  <c:v>Calhoun</c:v>
                </c:pt>
                <c:pt idx="7">
                  <c:v>Charlotte</c:v>
                </c:pt>
                <c:pt idx="8">
                  <c:v>Citrus</c:v>
                </c:pt>
                <c:pt idx="9">
                  <c:v>Clay</c:v>
                </c:pt>
                <c:pt idx="10">
                  <c:v>Collier</c:v>
                </c:pt>
                <c:pt idx="11">
                  <c:v>Columbia</c:v>
                </c:pt>
                <c:pt idx="12">
                  <c:v>Dade</c:v>
                </c:pt>
                <c:pt idx="13">
                  <c:v>Desoto</c:v>
                </c:pt>
                <c:pt idx="14">
                  <c:v>Dixie</c:v>
                </c:pt>
                <c:pt idx="15">
                  <c:v>Duval</c:v>
                </c:pt>
                <c:pt idx="16">
                  <c:v>Escambia</c:v>
                </c:pt>
                <c:pt idx="17">
                  <c:v>Flagler</c:v>
                </c:pt>
                <c:pt idx="18">
                  <c:v>Franklin</c:v>
                </c:pt>
                <c:pt idx="19">
                  <c:v>Gadsden</c:v>
                </c:pt>
                <c:pt idx="20">
                  <c:v>Gilchrist</c:v>
                </c:pt>
                <c:pt idx="21">
                  <c:v>Glades</c:v>
                </c:pt>
                <c:pt idx="22">
                  <c:v>Gulf</c:v>
                </c:pt>
                <c:pt idx="23">
                  <c:v>Hamilton</c:v>
                </c:pt>
                <c:pt idx="24">
                  <c:v>Hardee</c:v>
                </c:pt>
                <c:pt idx="25">
                  <c:v>Hendry</c:v>
                </c:pt>
                <c:pt idx="26">
                  <c:v>Hernando</c:v>
                </c:pt>
                <c:pt idx="27">
                  <c:v>Highlands</c:v>
                </c:pt>
                <c:pt idx="28">
                  <c:v>Hillsborough</c:v>
                </c:pt>
                <c:pt idx="29">
                  <c:v>Holmes</c:v>
                </c:pt>
                <c:pt idx="30">
                  <c:v>Indian River</c:v>
                </c:pt>
                <c:pt idx="31">
                  <c:v>Jackson</c:v>
                </c:pt>
                <c:pt idx="32">
                  <c:v>Jefferson</c:v>
                </c:pt>
                <c:pt idx="33">
                  <c:v>Lafayette</c:v>
                </c:pt>
                <c:pt idx="34">
                  <c:v>Lake</c:v>
                </c:pt>
                <c:pt idx="35">
                  <c:v>Lee</c:v>
                </c:pt>
                <c:pt idx="36">
                  <c:v>Leon</c:v>
                </c:pt>
                <c:pt idx="37">
                  <c:v>Levy</c:v>
                </c:pt>
                <c:pt idx="38">
                  <c:v>Liberty</c:v>
                </c:pt>
                <c:pt idx="39">
                  <c:v>Madison</c:v>
                </c:pt>
                <c:pt idx="40">
                  <c:v>Manatee</c:v>
                </c:pt>
                <c:pt idx="41">
                  <c:v>Marion</c:v>
                </c:pt>
                <c:pt idx="42">
                  <c:v>Martin</c:v>
                </c:pt>
                <c:pt idx="43">
                  <c:v>Monroe</c:v>
                </c:pt>
                <c:pt idx="44">
                  <c:v>Nassau</c:v>
                </c:pt>
                <c:pt idx="45">
                  <c:v>Okaloosa</c:v>
                </c:pt>
                <c:pt idx="46">
                  <c:v>Okeechobee</c:v>
                </c:pt>
                <c:pt idx="47">
                  <c:v>Orange</c:v>
                </c:pt>
                <c:pt idx="48">
                  <c:v>Osceola</c:v>
                </c:pt>
                <c:pt idx="49">
                  <c:v>Palm Beach</c:v>
                </c:pt>
                <c:pt idx="50">
                  <c:v>Pasco</c:v>
                </c:pt>
                <c:pt idx="51">
                  <c:v>Pinellas</c:v>
                </c:pt>
                <c:pt idx="52">
                  <c:v>Polk</c:v>
                </c:pt>
                <c:pt idx="53">
                  <c:v>Putnam</c:v>
                </c:pt>
                <c:pt idx="54">
                  <c:v>Santa Rosa</c:v>
                </c:pt>
                <c:pt idx="55">
                  <c:v>Sarasota</c:v>
                </c:pt>
                <c:pt idx="56">
                  <c:v>Seminole</c:v>
                </c:pt>
                <c:pt idx="57">
                  <c:v>St. Johns</c:v>
                </c:pt>
                <c:pt idx="58">
                  <c:v>St. Lucie</c:v>
                </c:pt>
                <c:pt idx="59">
                  <c:v>Sumter</c:v>
                </c:pt>
                <c:pt idx="60">
                  <c:v>Suwannee</c:v>
                </c:pt>
                <c:pt idx="61">
                  <c:v>Taylor</c:v>
                </c:pt>
                <c:pt idx="62">
                  <c:v>Union</c:v>
                </c:pt>
                <c:pt idx="63">
                  <c:v>Unknown</c:v>
                </c:pt>
                <c:pt idx="64">
                  <c:v>Volusia</c:v>
                </c:pt>
                <c:pt idx="65">
                  <c:v>Wakulla</c:v>
                </c:pt>
                <c:pt idx="66">
                  <c:v>Walton</c:v>
                </c:pt>
                <c:pt idx="67">
                  <c:v>Washington</c:v>
                </c:pt>
              </c:strCache>
            </c:strRef>
          </c:cat>
          <c:val>
            <c:numRef>
              <c:f>Sheet1!$B$4:$B$72</c:f>
              <c:numCache>
                <c:formatCode>General</c:formatCode>
                <c:ptCount val="68"/>
                <c:pt idx="0">
                  <c:v>2392</c:v>
                </c:pt>
                <c:pt idx="1">
                  <c:v>200</c:v>
                </c:pt>
                <c:pt idx="2">
                  <c:v>1598</c:v>
                </c:pt>
                <c:pt idx="3">
                  <c:v>173</c:v>
                </c:pt>
                <c:pt idx="4">
                  <c:v>3786</c:v>
                </c:pt>
                <c:pt idx="5">
                  <c:v>35355</c:v>
                </c:pt>
                <c:pt idx="6">
                  <c:v>198</c:v>
                </c:pt>
                <c:pt idx="7">
                  <c:v>1292</c:v>
                </c:pt>
                <c:pt idx="8">
                  <c:v>699</c:v>
                </c:pt>
                <c:pt idx="9">
                  <c:v>1784</c:v>
                </c:pt>
                <c:pt idx="10">
                  <c:v>7029</c:v>
                </c:pt>
                <c:pt idx="11">
                  <c:v>1087</c:v>
                </c:pt>
                <c:pt idx="12">
                  <c:v>75079</c:v>
                </c:pt>
                <c:pt idx="13">
                  <c:v>1011</c:v>
                </c:pt>
                <c:pt idx="14">
                  <c:v>145</c:v>
                </c:pt>
                <c:pt idx="15">
                  <c:v>14889</c:v>
                </c:pt>
                <c:pt idx="16">
                  <c:v>5007</c:v>
                </c:pt>
                <c:pt idx="17">
                  <c:v>567</c:v>
                </c:pt>
                <c:pt idx="18">
                  <c:v>48</c:v>
                </c:pt>
                <c:pt idx="19">
                  <c:v>714</c:v>
                </c:pt>
                <c:pt idx="20">
                  <c:v>175</c:v>
                </c:pt>
                <c:pt idx="21">
                  <c:v>215</c:v>
                </c:pt>
                <c:pt idx="22">
                  <c:v>118</c:v>
                </c:pt>
                <c:pt idx="23">
                  <c:v>469</c:v>
                </c:pt>
                <c:pt idx="24">
                  <c:v>645</c:v>
                </c:pt>
                <c:pt idx="25">
                  <c:v>1302</c:v>
                </c:pt>
                <c:pt idx="26">
                  <c:v>1016</c:v>
                </c:pt>
                <c:pt idx="27">
                  <c:v>655</c:v>
                </c:pt>
                <c:pt idx="28">
                  <c:v>21058</c:v>
                </c:pt>
                <c:pt idx="29">
                  <c:v>265</c:v>
                </c:pt>
                <c:pt idx="30">
                  <c:v>1417</c:v>
                </c:pt>
                <c:pt idx="31">
                  <c:v>680</c:v>
                </c:pt>
                <c:pt idx="32">
                  <c:v>102</c:v>
                </c:pt>
                <c:pt idx="33">
                  <c:v>64</c:v>
                </c:pt>
                <c:pt idx="34">
                  <c:v>2962</c:v>
                </c:pt>
                <c:pt idx="35">
                  <c:v>11556</c:v>
                </c:pt>
                <c:pt idx="36">
                  <c:v>2667</c:v>
                </c:pt>
                <c:pt idx="37">
                  <c:v>307</c:v>
                </c:pt>
                <c:pt idx="38">
                  <c:v>283</c:v>
                </c:pt>
                <c:pt idx="39">
                  <c:v>415</c:v>
                </c:pt>
                <c:pt idx="40">
                  <c:v>5863</c:v>
                </c:pt>
                <c:pt idx="41">
                  <c:v>2036</c:v>
                </c:pt>
                <c:pt idx="42">
                  <c:v>2966</c:v>
                </c:pt>
                <c:pt idx="43">
                  <c:v>708</c:v>
                </c:pt>
                <c:pt idx="44">
                  <c:v>622</c:v>
                </c:pt>
                <c:pt idx="45">
                  <c:v>1578</c:v>
                </c:pt>
                <c:pt idx="46">
                  <c:v>594</c:v>
                </c:pt>
                <c:pt idx="47">
                  <c:v>21080</c:v>
                </c:pt>
                <c:pt idx="48">
                  <c:v>5224</c:v>
                </c:pt>
                <c:pt idx="49">
                  <c:v>23605</c:v>
                </c:pt>
                <c:pt idx="50">
                  <c:v>4433</c:v>
                </c:pt>
                <c:pt idx="51">
                  <c:v>12304</c:v>
                </c:pt>
                <c:pt idx="52">
                  <c:v>8372</c:v>
                </c:pt>
                <c:pt idx="53">
                  <c:v>841</c:v>
                </c:pt>
                <c:pt idx="54">
                  <c:v>1637</c:v>
                </c:pt>
                <c:pt idx="55">
                  <c:v>3674</c:v>
                </c:pt>
                <c:pt idx="56">
                  <c:v>4799</c:v>
                </c:pt>
                <c:pt idx="57">
                  <c:v>2141</c:v>
                </c:pt>
                <c:pt idx="58">
                  <c:v>3259</c:v>
                </c:pt>
                <c:pt idx="59">
                  <c:v>750</c:v>
                </c:pt>
                <c:pt idx="60">
                  <c:v>824</c:v>
                </c:pt>
                <c:pt idx="61">
                  <c:v>183</c:v>
                </c:pt>
                <c:pt idx="62">
                  <c:v>133</c:v>
                </c:pt>
                <c:pt idx="63">
                  <c:v>357</c:v>
                </c:pt>
                <c:pt idx="64">
                  <c:v>4545</c:v>
                </c:pt>
                <c:pt idx="65">
                  <c:v>222</c:v>
                </c:pt>
                <c:pt idx="66">
                  <c:v>692</c:v>
                </c:pt>
                <c:pt idx="67">
                  <c:v>222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86-4488-9293-7D7D11DDB7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993525359"/>
        <c:axId val="1845628047"/>
      </c:barChart>
      <c:catAx>
        <c:axId val="19935253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5628047"/>
        <c:crosses val="autoZero"/>
        <c:auto val="1"/>
        <c:lblAlgn val="ctr"/>
        <c:lblOffset val="100"/>
        <c:noMultiLvlLbl val="0"/>
      </c:catAx>
      <c:valAx>
        <c:axId val="1845628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35253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[categ_merged_covid19_cases_deaths_bgen.csv]Sheet1!PivotTable1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Count</a:t>
            </a:r>
            <a:r>
              <a:rPr lang="en-US" baseline="0" dirty="0"/>
              <a:t> of Outcome by Age and County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Sheet1!$A$4:$A$56</c:f>
              <c:strCache>
                <c:ptCount val="52"/>
                <c:pt idx="0">
                  <c:v>Alachua</c:v>
                </c:pt>
                <c:pt idx="1">
                  <c:v>Baker</c:v>
                </c:pt>
                <c:pt idx="2">
                  <c:v>Bay</c:v>
                </c:pt>
                <c:pt idx="3">
                  <c:v>Brevard</c:v>
                </c:pt>
                <c:pt idx="4">
                  <c:v>Broward</c:v>
                </c:pt>
                <c:pt idx="5">
                  <c:v>Calhoun</c:v>
                </c:pt>
                <c:pt idx="6">
                  <c:v>Charlotte</c:v>
                </c:pt>
                <c:pt idx="7">
                  <c:v>Citrus</c:v>
                </c:pt>
                <c:pt idx="8">
                  <c:v>Clay</c:v>
                </c:pt>
                <c:pt idx="9">
                  <c:v>Collier</c:v>
                </c:pt>
                <c:pt idx="10">
                  <c:v>Columbia</c:v>
                </c:pt>
                <c:pt idx="11">
                  <c:v>Dade</c:v>
                </c:pt>
                <c:pt idx="12">
                  <c:v>Desoto</c:v>
                </c:pt>
                <c:pt idx="13">
                  <c:v>Duval</c:v>
                </c:pt>
                <c:pt idx="14">
                  <c:v>Escambia</c:v>
                </c:pt>
                <c:pt idx="15">
                  <c:v>Flagler</c:v>
                </c:pt>
                <c:pt idx="16">
                  <c:v>Gadsden</c:v>
                </c:pt>
                <c:pt idx="17">
                  <c:v>Gilchrist</c:v>
                </c:pt>
                <c:pt idx="18">
                  <c:v>Hamilton</c:v>
                </c:pt>
                <c:pt idx="19">
                  <c:v>Hardee</c:v>
                </c:pt>
                <c:pt idx="20">
                  <c:v>Hendry</c:v>
                </c:pt>
                <c:pt idx="21">
                  <c:v>Hernando</c:v>
                </c:pt>
                <c:pt idx="22">
                  <c:v>Highlands</c:v>
                </c:pt>
                <c:pt idx="23">
                  <c:v>Hillsborough</c:v>
                </c:pt>
                <c:pt idx="24">
                  <c:v>Indian River</c:v>
                </c:pt>
                <c:pt idx="25">
                  <c:v>Jefferson</c:v>
                </c:pt>
                <c:pt idx="26">
                  <c:v>Lake</c:v>
                </c:pt>
                <c:pt idx="27">
                  <c:v>Lee</c:v>
                </c:pt>
                <c:pt idx="28">
                  <c:v>Leon</c:v>
                </c:pt>
                <c:pt idx="29">
                  <c:v>Manatee</c:v>
                </c:pt>
                <c:pt idx="30">
                  <c:v>Marion</c:v>
                </c:pt>
                <c:pt idx="31">
                  <c:v>Martin</c:v>
                </c:pt>
                <c:pt idx="32">
                  <c:v>Monroe</c:v>
                </c:pt>
                <c:pt idx="33">
                  <c:v>Okaloosa</c:v>
                </c:pt>
                <c:pt idx="34">
                  <c:v>Okeechobee</c:v>
                </c:pt>
                <c:pt idx="35">
                  <c:v>Orange</c:v>
                </c:pt>
                <c:pt idx="36">
                  <c:v>Osceola</c:v>
                </c:pt>
                <c:pt idx="37">
                  <c:v>Palm Beach</c:v>
                </c:pt>
                <c:pt idx="38">
                  <c:v>Pasco</c:v>
                </c:pt>
                <c:pt idx="39">
                  <c:v>Pinellas</c:v>
                </c:pt>
                <c:pt idx="40">
                  <c:v>Polk</c:v>
                </c:pt>
                <c:pt idx="41">
                  <c:v>Putnam</c:v>
                </c:pt>
                <c:pt idx="42">
                  <c:v>Santa Rosa</c:v>
                </c:pt>
                <c:pt idx="43">
                  <c:v>Sarasota</c:v>
                </c:pt>
                <c:pt idx="44">
                  <c:v>Seminole</c:v>
                </c:pt>
                <c:pt idx="45">
                  <c:v>St. Johns</c:v>
                </c:pt>
                <c:pt idx="46">
                  <c:v>St. Lucie</c:v>
                </c:pt>
                <c:pt idx="47">
                  <c:v>Sumter</c:v>
                </c:pt>
                <c:pt idx="48">
                  <c:v>Suwannee</c:v>
                </c:pt>
                <c:pt idx="49">
                  <c:v>Unknown</c:v>
                </c:pt>
                <c:pt idx="50">
                  <c:v>Volusia</c:v>
                </c:pt>
                <c:pt idx="51">
                  <c:v>Walton</c:v>
                </c:pt>
              </c:strCache>
            </c:strRef>
          </c:cat>
          <c:val>
            <c:numRef>
              <c:f>Sheet1!$B$4:$B$56</c:f>
              <c:numCache>
                <c:formatCode>General</c:formatCode>
                <c:ptCount val="52"/>
                <c:pt idx="0">
                  <c:v>4</c:v>
                </c:pt>
                <c:pt idx="1">
                  <c:v>1</c:v>
                </c:pt>
                <c:pt idx="2">
                  <c:v>1</c:v>
                </c:pt>
                <c:pt idx="3">
                  <c:v>4</c:v>
                </c:pt>
                <c:pt idx="4">
                  <c:v>129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7</c:v>
                </c:pt>
                <c:pt idx="9">
                  <c:v>27</c:v>
                </c:pt>
                <c:pt idx="10">
                  <c:v>3</c:v>
                </c:pt>
                <c:pt idx="11">
                  <c:v>184</c:v>
                </c:pt>
                <c:pt idx="12">
                  <c:v>10</c:v>
                </c:pt>
                <c:pt idx="13">
                  <c:v>49</c:v>
                </c:pt>
                <c:pt idx="14">
                  <c:v>15</c:v>
                </c:pt>
                <c:pt idx="15">
                  <c:v>1</c:v>
                </c:pt>
                <c:pt idx="16">
                  <c:v>5</c:v>
                </c:pt>
                <c:pt idx="17">
                  <c:v>3</c:v>
                </c:pt>
                <c:pt idx="18">
                  <c:v>1</c:v>
                </c:pt>
                <c:pt idx="19">
                  <c:v>3</c:v>
                </c:pt>
                <c:pt idx="20">
                  <c:v>5</c:v>
                </c:pt>
                <c:pt idx="21">
                  <c:v>2</c:v>
                </c:pt>
                <c:pt idx="22">
                  <c:v>2</c:v>
                </c:pt>
                <c:pt idx="23">
                  <c:v>77</c:v>
                </c:pt>
                <c:pt idx="24">
                  <c:v>3</c:v>
                </c:pt>
                <c:pt idx="25">
                  <c:v>1</c:v>
                </c:pt>
                <c:pt idx="26">
                  <c:v>9</c:v>
                </c:pt>
                <c:pt idx="27">
                  <c:v>32</c:v>
                </c:pt>
                <c:pt idx="28">
                  <c:v>4</c:v>
                </c:pt>
                <c:pt idx="29">
                  <c:v>24</c:v>
                </c:pt>
                <c:pt idx="30">
                  <c:v>6</c:v>
                </c:pt>
                <c:pt idx="31">
                  <c:v>17</c:v>
                </c:pt>
                <c:pt idx="32">
                  <c:v>2</c:v>
                </c:pt>
                <c:pt idx="33">
                  <c:v>7</c:v>
                </c:pt>
                <c:pt idx="34">
                  <c:v>4</c:v>
                </c:pt>
                <c:pt idx="35">
                  <c:v>51</c:v>
                </c:pt>
                <c:pt idx="36">
                  <c:v>14</c:v>
                </c:pt>
                <c:pt idx="37">
                  <c:v>59</c:v>
                </c:pt>
                <c:pt idx="38">
                  <c:v>8</c:v>
                </c:pt>
                <c:pt idx="39">
                  <c:v>34</c:v>
                </c:pt>
                <c:pt idx="40">
                  <c:v>39</c:v>
                </c:pt>
                <c:pt idx="41">
                  <c:v>8</c:v>
                </c:pt>
                <c:pt idx="42">
                  <c:v>8</c:v>
                </c:pt>
                <c:pt idx="43">
                  <c:v>4</c:v>
                </c:pt>
                <c:pt idx="44">
                  <c:v>11</c:v>
                </c:pt>
                <c:pt idx="45">
                  <c:v>6</c:v>
                </c:pt>
                <c:pt idx="46">
                  <c:v>13</c:v>
                </c:pt>
                <c:pt idx="47">
                  <c:v>1</c:v>
                </c:pt>
                <c:pt idx="48">
                  <c:v>2</c:v>
                </c:pt>
                <c:pt idx="49">
                  <c:v>1</c:v>
                </c:pt>
                <c:pt idx="50">
                  <c:v>10</c:v>
                </c:pt>
                <c:pt idx="5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BC-420F-A129-2B45F8E8850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41558095"/>
        <c:axId val="1708877583"/>
      </c:barChart>
      <c:catAx>
        <c:axId val="19415580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8877583"/>
        <c:crosses val="autoZero"/>
        <c:auto val="1"/>
        <c:lblAlgn val="ctr"/>
        <c:lblOffset val="100"/>
        <c:noMultiLvlLbl val="0"/>
      </c:catAx>
      <c:valAx>
        <c:axId val="17088775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15580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[combined_male_female.csv]Sheet1!PivotTable2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Cases</a:t>
            </a:r>
            <a:r>
              <a:rPr lang="en-US" sz="1800" b="1" baseline="0" dirty="0"/>
              <a:t> by gender</a:t>
            </a:r>
            <a:endParaRPr lang="en-US" sz="1800" b="1" dirty="0"/>
          </a:p>
        </c:rich>
      </c:tx>
      <c:layout>
        <c:manualLayout>
          <c:xMode val="edge"/>
          <c:yMode val="edge"/>
          <c:x val="0.43090579710144938"/>
          <c:y val="2.06051563909767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9.2666666666666661E-2"/>
                  <c:h val="3.6967774861475636E-2"/>
                </c:manualLayout>
              </c15:layout>
            </c:ext>
          </c:extLst>
        </c:dLbl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9.2666666666666661E-2"/>
                  <c:h val="3.6967774861475636E-2"/>
                </c:manualLayout>
              </c15:layout>
            </c:ext>
          </c:extLst>
        </c:dLbl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9.2666666666666661E-2"/>
                  <c:h val="3.6967774861475636E-2"/>
                </c:manualLayout>
              </c15:layout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7.2716345239453778E-2"/>
          <c:y val="0.10241516517448196"/>
          <c:w val="0.88693740728061166"/>
          <c:h val="0.824040099849747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5096618357487879E-2"/>
                  <c:y val="2.334913996568411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9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2B86D84-8ECD-46B2-ACC4-C1C39C8F77B1}" type="VALUE">
                      <a:rPr lang="en-US" sz="1000" b="1"/>
                      <a:pPr>
                        <a:defRPr/>
                      </a:pPr>
                      <a:t>[VALUE]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0483091787439611E-2"/>
                      <c:h val="8.751561014106464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8E0A-4031-9C74-B79326AF081E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957491726577653"/>
                      <c:h val="6.0316849667849289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8E0A-4031-9C74-B79326AF081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Sheet1!$A$4:$A$6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Sheet1!$B$4:$B$6</c:f>
              <c:numCache>
                <c:formatCode>General</c:formatCode>
                <c:ptCount val="2"/>
                <c:pt idx="0">
                  <c:v>160076</c:v>
                </c:pt>
                <c:pt idx="1">
                  <c:v>153012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0A-4031-9C74-B79326AF081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993525359"/>
        <c:axId val="1845628047"/>
      </c:barChart>
      <c:catAx>
        <c:axId val="19935253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5628047"/>
        <c:crosses val="autoZero"/>
        <c:auto val="1"/>
        <c:lblAlgn val="ctr"/>
        <c:lblOffset val="100"/>
        <c:noMultiLvlLbl val="0"/>
      </c:catAx>
      <c:valAx>
        <c:axId val="1845628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35253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DEF79-5D01-4395-93E3-B1382AB8393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E8DEA09-3D08-4CC3-8876-DC2D7F910F91}">
      <dgm:prSet/>
      <dgm:spPr/>
      <dgm:t>
        <a:bodyPr/>
        <a:lstStyle/>
        <a:p>
          <a:r>
            <a:rPr lang="en-US"/>
            <a:t>The data contains some unknown records </a:t>
          </a:r>
        </a:p>
      </dgm:t>
    </dgm:pt>
    <dgm:pt modelId="{2F776568-2A64-42E3-AA73-94769A4DD7B0}" type="parTrans" cxnId="{F33C9CD9-231A-45FE-9CC2-F424E94A5A30}">
      <dgm:prSet/>
      <dgm:spPr/>
      <dgm:t>
        <a:bodyPr/>
        <a:lstStyle/>
        <a:p>
          <a:endParaRPr lang="en-US"/>
        </a:p>
      </dgm:t>
    </dgm:pt>
    <dgm:pt modelId="{6B571974-4FCA-42CD-9A79-FDD33AFB848E}" type="sibTrans" cxnId="{F33C9CD9-231A-45FE-9CC2-F424E94A5A30}">
      <dgm:prSet/>
      <dgm:spPr/>
      <dgm:t>
        <a:bodyPr/>
        <a:lstStyle/>
        <a:p>
          <a:endParaRPr lang="en-US"/>
        </a:p>
      </dgm:t>
    </dgm:pt>
    <dgm:pt modelId="{C7365B15-130C-4A1D-A9CE-53E097081743}">
      <dgm:prSet/>
      <dgm:spPr/>
      <dgm:t>
        <a:bodyPr/>
        <a:lstStyle/>
        <a:p>
          <a:r>
            <a:rPr lang="en-US"/>
            <a:t>Incomplete data set that could affect the quality of result obtained</a:t>
          </a:r>
        </a:p>
      </dgm:t>
    </dgm:pt>
    <dgm:pt modelId="{DEFE785A-9363-4B56-B5C8-5EDCCA784237}" type="parTrans" cxnId="{15DBAEE1-2D02-42CA-8C89-58A6A6F48B19}">
      <dgm:prSet/>
      <dgm:spPr/>
      <dgm:t>
        <a:bodyPr/>
        <a:lstStyle/>
        <a:p>
          <a:endParaRPr lang="en-US"/>
        </a:p>
      </dgm:t>
    </dgm:pt>
    <dgm:pt modelId="{330F4CAE-C99E-4E40-B0A5-4FCD0173025F}" type="sibTrans" cxnId="{15DBAEE1-2D02-42CA-8C89-58A6A6F48B19}">
      <dgm:prSet/>
      <dgm:spPr/>
      <dgm:t>
        <a:bodyPr/>
        <a:lstStyle/>
        <a:p>
          <a:endParaRPr lang="en-US"/>
        </a:p>
      </dgm:t>
    </dgm:pt>
    <dgm:pt modelId="{93E7A392-79AD-4AD2-8483-4D8AFDF477B0}">
      <dgm:prSet/>
      <dgm:spPr/>
      <dgm:t>
        <a:bodyPr/>
        <a:lstStyle/>
        <a:p>
          <a:r>
            <a:rPr lang="en-US"/>
            <a:t>Errors in dataset that could not be verified</a:t>
          </a:r>
        </a:p>
      </dgm:t>
    </dgm:pt>
    <dgm:pt modelId="{ADF80230-E4AA-4520-8DE7-2C23BEA488C1}" type="parTrans" cxnId="{A095AF5F-7F4B-4126-B60D-A62359EEAB87}">
      <dgm:prSet/>
      <dgm:spPr/>
      <dgm:t>
        <a:bodyPr/>
        <a:lstStyle/>
        <a:p>
          <a:endParaRPr lang="en-US"/>
        </a:p>
      </dgm:t>
    </dgm:pt>
    <dgm:pt modelId="{E0AF8ED6-861E-43B6-9987-66A7BC0FAFD4}" type="sibTrans" cxnId="{A095AF5F-7F4B-4126-B60D-A62359EEAB87}">
      <dgm:prSet/>
      <dgm:spPr/>
      <dgm:t>
        <a:bodyPr/>
        <a:lstStyle/>
        <a:p>
          <a:endParaRPr lang="en-US"/>
        </a:p>
      </dgm:t>
    </dgm:pt>
    <dgm:pt modelId="{8BC628A9-18D5-4623-9D28-936A76E07559}" type="pres">
      <dgm:prSet presAssocID="{929DEF79-5D01-4395-93E3-B1382AB83930}" presName="root" presStyleCnt="0">
        <dgm:presLayoutVars>
          <dgm:dir/>
          <dgm:resizeHandles val="exact"/>
        </dgm:presLayoutVars>
      </dgm:prSet>
      <dgm:spPr/>
    </dgm:pt>
    <dgm:pt modelId="{44DC2753-395E-4018-8C2A-8D449C051845}" type="pres">
      <dgm:prSet presAssocID="{8E8DEA09-3D08-4CC3-8876-DC2D7F910F91}" presName="compNode" presStyleCnt="0"/>
      <dgm:spPr/>
    </dgm:pt>
    <dgm:pt modelId="{76A91DE0-7A79-491A-BB8B-F25B45E0BD2D}" type="pres">
      <dgm:prSet presAssocID="{8E8DEA09-3D08-4CC3-8876-DC2D7F910F91}" presName="bgRect" presStyleLbl="bgShp" presStyleIdx="0" presStyleCnt="3"/>
      <dgm:spPr/>
    </dgm:pt>
    <dgm:pt modelId="{4D7F8DFF-E7B0-405B-9F74-18D374D4916E}" type="pres">
      <dgm:prSet presAssocID="{8E8DEA09-3D08-4CC3-8876-DC2D7F910F9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FD27D55-921E-4A39-A135-C82D1711DD12}" type="pres">
      <dgm:prSet presAssocID="{8E8DEA09-3D08-4CC3-8876-DC2D7F910F91}" presName="spaceRect" presStyleCnt="0"/>
      <dgm:spPr/>
    </dgm:pt>
    <dgm:pt modelId="{A1EA066A-1618-43D3-8A5A-985D8BAA2D96}" type="pres">
      <dgm:prSet presAssocID="{8E8DEA09-3D08-4CC3-8876-DC2D7F910F91}" presName="parTx" presStyleLbl="revTx" presStyleIdx="0" presStyleCnt="3">
        <dgm:presLayoutVars>
          <dgm:chMax val="0"/>
          <dgm:chPref val="0"/>
        </dgm:presLayoutVars>
      </dgm:prSet>
      <dgm:spPr/>
    </dgm:pt>
    <dgm:pt modelId="{82BC48FA-CB59-437A-9386-6DCB824764F9}" type="pres">
      <dgm:prSet presAssocID="{6B571974-4FCA-42CD-9A79-FDD33AFB848E}" presName="sibTrans" presStyleCnt="0"/>
      <dgm:spPr/>
    </dgm:pt>
    <dgm:pt modelId="{B56F5261-25DA-47C5-BE3C-6CAA4BB5EF9E}" type="pres">
      <dgm:prSet presAssocID="{C7365B15-130C-4A1D-A9CE-53E097081743}" presName="compNode" presStyleCnt="0"/>
      <dgm:spPr/>
    </dgm:pt>
    <dgm:pt modelId="{B854ED1A-5811-4141-82D4-A1C97B5291A2}" type="pres">
      <dgm:prSet presAssocID="{C7365B15-130C-4A1D-A9CE-53E097081743}" presName="bgRect" presStyleLbl="bgShp" presStyleIdx="1" presStyleCnt="3"/>
      <dgm:spPr/>
    </dgm:pt>
    <dgm:pt modelId="{B5BD1A3E-0AC0-417D-B165-63ECE12DD4D8}" type="pres">
      <dgm:prSet presAssocID="{C7365B15-130C-4A1D-A9CE-53E09708174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8D764C90-4E68-4962-A065-44A0B2E2AC5C}" type="pres">
      <dgm:prSet presAssocID="{C7365B15-130C-4A1D-A9CE-53E097081743}" presName="spaceRect" presStyleCnt="0"/>
      <dgm:spPr/>
    </dgm:pt>
    <dgm:pt modelId="{5F719F9C-DFDD-45A4-964B-A36D937FF0B6}" type="pres">
      <dgm:prSet presAssocID="{C7365B15-130C-4A1D-A9CE-53E097081743}" presName="parTx" presStyleLbl="revTx" presStyleIdx="1" presStyleCnt="3">
        <dgm:presLayoutVars>
          <dgm:chMax val="0"/>
          <dgm:chPref val="0"/>
        </dgm:presLayoutVars>
      </dgm:prSet>
      <dgm:spPr/>
    </dgm:pt>
    <dgm:pt modelId="{40746F2A-70B0-4BB3-8BB1-491DDCB6AFBF}" type="pres">
      <dgm:prSet presAssocID="{330F4CAE-C99E-4E40-B0A5-4FCD0173025F}" presName="sibTrans" presStyleCnt="0"/>
      <dgm:spPr/>
    </dgm:pt>
    <dgm:pt modelId="{59DFC4E0-2D4F-4ECA-925E-29F7F0CF8847}" type="pres">
      <dgm:prSet presAssocID="{93E7A392-79AD-4AD2-8483-4D8AFDF477B0}" presName="compNode" presStyleCnt="0"/>
      <dgm:spPr/>
    </dgm:pt>
    <dgm:pt modelId="{A20EDE1C-1FED-45B0-9CEB-FFD9C6A20678}" type="pres">
      <dgm:prSet presAssocID="{93E7A392-79AD-4AD2-8483-4D8AFDF477B0}" presName="bgRect" presStyleLbl="bgShp" presStyleIdx="2" presStyleCnt="3"/>
      <dgm:spPr/>
    </dgm:pt>
    <dgm:pt modelId="{3CF66E5B-0EDE-4050-8B8F-9FC52CCF0D01}" type="pres">
      <dgm:prSet presAssocID="{93E7A392-79AD-4AD2-8483-4D8AFDF477B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EDB3F31B-9889-4831-B4D2-02BEC5A92F50}" type="pres">
      <dgm:prSet presAssocID="{93E7A392-79AD-4AD2-8483-4D8AFDF477B0}" presName="spaceRect" presStyleCnt="0"/>
      <dgm:spPr/>
    </dgm:pt>
    <dgm:pt modelId="{5834DB88-AAF5-4B06-B702-E3077C8AB88E}" type="pres">
      <dgm:prSet presAssocID="{93E7A392-79AD-4AD2-8483-4D8AFDF477B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B1B2122-CA61-4932-9F91-FC7FEC0C7477}" type="presOf" srcId="{8E8DEA09-3D08-4CC3-8876-DC2D7F910F91}" destId="{A1EA066A-1618-43D3-8A5A-985D8BAA2D96}" srcOrd="0" destOrd="0" presId="urn:microsoft.com/office/officeart/2018/2/layout/IconVerticalSolidList"/>
    <dgm:cxn modelId="{B1455524-390A-48A5-B47F-5AAED835B4A5}" type="presOf" srcId="{93E7A392-79AD-4AD2-8483-4D8AFDF477B0}" destId="{5834DB88-AAF5-4B06-B702-E3077C8AB88E}" srcOrd="0" destOrd="0" presId="urn:microsoft.com/office/officeart/2018/2/layout/IconVerticalSolidList"/>
    <dgm:cxn modelId="{A095AF5F-7F4B-4126-B60D-A62359EEAB87}" srcId="{929DEF79-5D01-4395-93E3-B1382AB83930}" destId="{93E7A392-79AD-4AD2-8483-4D8AFDF477B0}" srcOrd="2" destOrd="0" parTransId="{ADF80230-E4AA-4520-8DE7-2C23BEA488C1}" sibTransId="{E0AF8ED6-861E-43B6-9987-66A7BC0FAFD4}"/>
    <dgm:cxn modelId="{282E2A8B-96EF-47A3-B53D-628E7E718CA0}" type="presOf" srcId="{929DEF79-5D01-4395-93E3-B1382AB83930}" destId="{8BC628A9-18D5-4623-9D28-936A76E07559}" srcOrd="0" destOrd="0" presId="urn:microsoft.com/office/officeart/2018/2/layout/IconVerticalSolidList"/>
    <dgm:cxn modelId="{16D3C6C0-0913-435F-BB43-E084F0007562}" type="presOf" srcId="{C7365B15-130C-4A1D-A9CE-53E097081743}" destId="{5F719F9C-DFDD-45A4-964B-A36D937FF0B6}" srcOrd="0" destOrd="0" presId="urn:microsoft.com/office/officeart/2018/2/layout/IconVerticalSolidList"/>
    <dgm:cxn modelId="{F33C9CD9-231A-45FE-9CC2-F424E94A5A30}" srcId="{929DEF79-5D01-4395-93E3-B1382AB83930}" destId="{8E8DEA09-3D08-4CC3-8876-DC2D7F910F91}" srcOrd="0" destOrd="0" parTransId="{2F776568-2A64-42E3-AA73-94769A4DD7B0}" sibTransId="{6B571974-4FCA-42CD-9A79-FDD33AFB848E}"/>
    <dgm:cxn modelId="{15DBAEE1-2D02-42CA-8C89-58A6A6F48B19}" srcId="{929DEF79-5D01-4395-93E3-B1382AB83930}" destId="{C7365B15-130C-4A1D-A9CE-53E097081743}" srcOrd="1" destOrd="0" parTransId="{DEFE785A-9363-4B56-B5C8-5EDCCA784237}" sibTransId="{330F4CAE-C99E-4E40-B0A5-4FCD0173025F}"/>
    <dgm:cxn modelId="{A9B1B39C-F506-401C-A8DC-766786F6779C}" type="presParOf" srcId="{8BC628A9-18D5-4623-9D28-936A76E07559}" destId="{44DC2753-395E-4018-8C2A-8D449C051845}" srcOrd="0" destOrd="0" presId="urn:microsoft.com/office/officeart/2018/2/layout/IconVerticalSolidList"/>
    <dgm:cxn modelId="{075F546A-7FB5-40BC-BB44-437F6BA2B2FF}" type="presParOf" srcId="{44DC2753-395E-4018-8C2A-8D449C051845}" destId="{76A91DE0-7A79-491A-BB8B-F25B45E0BD2D}" srcOrd="0" destOrd="0" presId="urn:microsoft.com/office/officeart/2018/2/layout/IconVerticalSolidList"/>
    <dgm:cxn modelId="{401726B2-0CF0-43BA-98C8-2542BC05C94B}" type="presParOf" srcId="{44DC2753-395E-4018-8C2A-8D449C051845}" destId="{4D7F8DFF-E7B0-405B-9F74-18D374D4916E}" srcOrd="1" destOrd="0" presId="urn:microsoft.com/office/officeart/2018/2/layout/IconVerticalSolidList"/>
    <dgm:cxn modelId="{C4515117-49B4-425B-A75A-FE896A463BDE}" type="presParOf" srcId="{44DC2753-395E-4018-8C2A-8D449C051845}" destId="{6FD27D55-921E-4A39-A135-C82D1711DD12}" srcOrd="2" destOrd="0" presId="urn:microsoft.com/office/officeart/2018/2/layout/IconVerticalSolidList"/>
    <dgm:cxn modelId="{49DEC046-5A1A-4EB3-B52A-CF70E8D69909}" type="presParOf" srcId="{44DC2753-395E-4018-8C2A-8D449C051845}" destId="{A1EA066A-1618-43D3-8A5A-985D8BAA2D96}" srcOrd="3" destOrd="0" presId="urn:microsoft.com/office/officeart/2018/2/layout/IconVerticalSolidList"/>
    <dgm:cxn modelId="{CB02760B-F91D-4D9D-B1B6-E8EABA012771}" type="presParOf" srcId="{8BC628A9-18D5-4623-9D28-936A76E07559}" destId="{82BC48FA-CB59-437A-9386-6DCB824764F9}" srcOrd="1" destOrd="0" presId="urn:microsoft.com/office/officeart/2018/2/layout/IconVerticalSolidList"/>
    <dgm:cxn modelId="{23BC0F3D-6474-4D24-A6EA-607C1A529A28}" type="presParOf" srcId="{8BC628A9-18D5-4623-9D28-936A76E07559}" destId="{B56F5261-25DA-47C5-BE3C-6CAA4BB5EF9E}" srcOrd="2" destOrd="0" presId="urn:microsoft.com/office/officeart/2018/2/layout/IconVerticalSolidList"/>
    <dgm:cxn modelId="{AF4AAC8A-CC7D-4458-8EBA-BE8C6E56D135}" type="presParOf" srcId="{B56F5261-25DA-47C5-BE3C-6CAA4BB5EF9E}" destId="{B854ED1A-5811-4141-82D4-A1C97B5291A2}" srcOrd="0" destOrd="0" presId="urn:microsoft.com/office/officeart/2018/2/layout/IconVerticalSolidList"/>
    <dgm:cxn modelId="{9E15C8DF-D65D-46DB-B4E3-569E8111D9FA}" type="presParOf" srcId="{B56F5261-25DA-47C5-BE3C-6CAA4BB5EF9E}" destId="{B5BD1A3E-0AC0-417D-B165-63ECE12DD4D8}" srcOrd="1" destOrd="0" presId="urn:microsoft.com/office/officeart/2018/2/layout/IconVerticalSolidList"/>
    <dgm:cxn modelId="{EA29CDEE-7789-455C-91C2-4BBC63F04CCF}" type="presParOf" srcId="{B56F5261-25DA-47C5-BE3C-6CAA4BB5EF9E}" destId="{8D764C90-4E68-4962-A065-44A0B2E2AC5C}" srcOrd="2" destOrd="0" presId="urn:microsoft.com/office/officeart/2018/2/layout/IconVerticalSolidList"/>
    <dgm:cxn modelId="{F6AB6C7B-F847-4F4A-9A3D-4856F3A9BDAD}" type="presParOf" srcId="{B56F5261-25DA-47C5-BE3C-6CAA4BB5EF9E}" destId="{5F719F9C-DFDD-45A4-964B-A36D937FF0B6}" srcOrd="3" destOrd="0" presId="urn:microsoft.com/office/officeart/2018/2/layout/IconVerticalSolidList"/>
    <dgm:cxn modelId="{6062A6A7-44D5-4E8B-A7A7-AD63EBB5E86E}" type="presParOf" srcId="{8BC628A9-18D5-4623-9D28-936A76E07559}" destId="{40746F2A-70B0-4BB3-8BB1-491DDCB6AFBF}" srcOrd="3" destOrd="0" presId="urn:microsoft.com/office/officeart/2018/2/layout/IconVerticalSolidList"/>
    <dgm:cxn modelId="{4936745C-521B-40BF-97B1-018941A6CBC7}" type="presParOf" srcId="{8BC628A9-18D5-4623-9D28-936A76E07559}" destId="{59DFC4E0-2D4F-4ECA-925E-29F7F0CF8847}" srcOrd="4" destOrd="0" presId="urn:microsoft.com/office/officeart/2018/2/layout/IconVerticalSolidList"/>
    <dgm:cxn modelId="{9FDE3031-DB6D-40F7-B5E6-7E8CADAAEE05}" type="presParOf" srcId="{59DFC4E0-2D4F-4ECA-925E-29F7F0CF8847}" destId="{A20EDE1C-1FED-45B0-9CEB-FFD9C6A20678}" srcOrd="0" destOrd="0" presId="urn:microsoft.com/office/officeart/2018/2/layout/IconVerticalSolidList"/>
    <dgm:cxn modelId="{317C4C92-D7D0-4FE9-8ED0-6DBEF473E3B0}" type="presParOf" srcId="{59DFC4E0-2D4F-4ECA-925E-29F7F0CF8847}" destId="{3CF66E5B-0EDE-4050-8B8F-9FC52CCF0D01}" srcOrd="1" destOrd="0" presId="urn:microsoft.com/office/officeart/2018/2/layout/IconVerticalSolidList"/>
    <dgm:cxn modelId="{36FDCC5F-1D10-4321-AD68-4D15A3FA44CF}" type="presParOf" srcId="{59DFC4E0-2D4F-4ECA-925E-29F7F0CF8847}" destId="{EDB3F31B-9889-4831-B4D2-02BEC5A92F50}" srcOrd="2" destOrd="0" presId="urn:microsoft.com/office/officeart/2018/2/layout/IconVerticalSolidList"/>
    <dgm:cxn modelId="{330B120F-9CC2-48A5-859C-15A1F95E8351}" type="presParOf" srcId="{59DFC4E0-2D4F-4ECA-925E-29F7F0CF8847}" destId="{5834DB88-AAF5-4B06-B702-E3077C8AB88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A91DE0-7A79-491A-BB8B-F25B45E0BD2D}">
      <dsp:nvSpPr>
        <dsp:cNvPr id="0" name=""/>
        <dsp:cNvSpPr/>
      </dsp:nvSpPr>
      <dsp:spPr>
        <a:xfrm>
          <a:off x="0" y="566"/>
          <a:ext cx="5913437" cy="13245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7F8DFF-E7B0-405B-9F74-18D374D4916E}">
      <dsp:nvSpPr>
        <dsp:cNvPr id="0" name=""/>
        <dsp:cNvSpPr/>
      </dsp:nvSpPr>
      <dsp:spPr>
        <a:xfrm>
          <a:off x="400679" y="298591"/>
          <a:ext cx="728507" cy="728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EA066A-1618-43D3-8A5A-985D8BAA2D96}">
      <dsp:nvSpPr>
        <dsp:cNvPr id="0" name=""/>
        <dsp:cNvSpPr/>
      </dsp:nvSpPr>
      <dsp:spPr>
        <a:xfrm>
          <a:off x="1529865" y="566"/>
          <a:ext cx="4383571" cy="13245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182" tIns="140182" rIns="140182" bIns="14018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The data contains some unknown records </a:t>
          </a:r>
        </a:p>
      </dsp:txBody>
      <dsp:txXfrm>
        <a:off x="1529865" y="566"/>
        <a:ext cx="4383571" cy="1324558"/>
      </dsp:txXfrm>
    </dsp:sp>
    <dsp:sp modelId="{B854ED1A-5811-4141-82D4-A1C97B5291A2}">
      <dsp:nvSpPr>
        <dsp:cNvPr id="0" name=""/>
        <dsp:cNvSpPr/>
      </dsp:nvSpPr>
      <dsp:spPr>
        <a:xfrm>
          <a:off x="0" y="1656264"/>
          <a:ext cx="5913437" cy="13245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BD1A3E-0AC0-417D-B165-63ECE12DD4D8}">
      <dsp:nvSpPr>
        <dsp:cNvPr id="0" name=""/>
        <dsp:cNvSpPr/>
      </dsp:nvSpPr>
      <dsp:spPr>
        <a:xfrm>
          <a:off x="400679" y="1954290"/>
          <a:ext cx="728507" cy="728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719F9C-DFDD-45A4-964B-A36D937FF0B6}">
      <dsp:nvSpPr>
        <dsp:cNvPr id="0" name=""/>
        <dsp:cNvSpPr/>
      </dsp:nvSpPr>
      <dsp:spPr>
        <a:xfrm>
          <a:off x="1529865" y="1656264"/>
          <a:ext cx="4383571" cy="13245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182" tIns="140182" rIns="140182" bIns="14018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Incomplete data set that could affect the quality of result obtained</a:t>
          </a:r>
        </a:p>
      </dsp:txBody>
      <dsp:txXfrm>
        <a:off x="1529865" y="1656264"/>
        <a:ext cx="4383571" cy="1324558"/>
      </dsp:txXfrm>
    </dsp:sp>
    <dsp:sp modelId="{A20EDE1C-1FED-45B0-9CEB-FFD9C6A20678}">
      <dsp:nvSpPr>
        <dsp:cNvPr id="0" name=""/>
        <dsp:cNvSpPr/>
      </dsp:nvSpPr>
      <dsp:spPr>
        <a:xfrm>
          <a:off x="0" y="3311963"/>
          <a:ext cx="5913437" cy="13245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F66E5B-0EDE-4050-8B8F-9FC52CCF0D01}">
      <dsp:nvSpPr>
        <dsp:cNvPr id="0" name=""/>
        <dsp:cNvSpPr/>
      </dsp:nvSpPr>
      <dsp:spPr>
        <a:xfrm>
          <a:off x="400679" y="3609988"/>
          <a:ext cx="728507" cy="728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34DB88-AAF5-4B06-B702-E3077C8AB88E}">
      <dsp:nvSpPr>
        <dsp:cNvPr id="0" name=""/>
        <dsp:cNvSpPr/>
      </dsp:nvSpPr>
      <dsp:spPr>
        <a:xfrm>
          <a:off x="1529865" y="3311963"/>
          <a:ext cx="4383571" cy="13245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182" tIns="140182" rIns="140182" bIns="14018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Errors in dataset that could not be verified</a:t>
          </a:r>
        </a:p>
      </dsp:txBody>
      <dsp:txXfrm>
        <a:off x="1529865" y="3311963"/>
        <a:ext cx="4383571" cy="13245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095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597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804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9150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506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196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703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1210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30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107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744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A7AC3-ACDC-49B7-9F37-BF28BEA4CA89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07D075E-7A58-44A5-B66B-5CCA3ECA98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354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://www.floridahealth.gov/newsroo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EE485E7-7D6D-4CB0-A3AD-261D97B2E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55E3208-F0C4-4962-8946-065C94F89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9D75D-CC1D-4C84-8AB6-B07EED2E96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0235" y="1027937"/>
            <a:ext cx="6083708" cy="3711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0" i="0" kern="1200" cap="all" dirty="0">
                <a:effectLst/>
                <a:latin typeface="+mj-lt"/>
                <a:ea typeface="+mj-ea"/>
                <a:cs typeface="+mj-cs"/>
              </a:rPr>
              <a:t>HACKATHON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54425-8714-41F1-BF2A-71D0C536E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8057" y="1027937"/>
            <a:ext cx="3254899" cy="37118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dirty="0"/>
              <a:t>TEAM MARY WILKES</a:t>
            </a:r>
          </a:p>
          <a:p>
            <a:pPr indent="-228600" algn="r">
              <a:buFont typeface="Arial" panose="020B0604020202020204" pitchFamily="34" charset="0"/>
              <a:buChar char="•"/>
            </a:pPr>
            <a:r>
              <a:rPr lang="en-US" dirty="0"/>
              <a:t>Lilian Peterson  </a:t>
            </a:r>
          </a:p>
          <a:p>
            <a:pPr indent="-228600" algn="r">
              <a:buFont typeface="Arial" panose="020B0604020202020204" pitchFamily="34" charset="0"/>
              <a:buChar char="•"/>
            </a:pPr>
            <a:r>
              <a:rPr lang="en-US" dirty="0"/>
              <a:t>Juanita Palomar </a:t>
            </a:r>
          </a:p>
          <a:p>
            <a:pPr indent="-228600" algn="r">
              <a:buFont typeface="Arial" panose="020B0604020202020204" pitchFamily="34" charset="0"/>
              <a:buChar char="•"/>
            </a:pPr>
            <a:r>
              <a:rPr lang="en-US" dirty="0"/>
              <a:t>Adeola Adesoba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FAE17D3-C2DC-4665-AF20-33C5BACD5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375124"/>
            <a:ext cx="0" cy="301752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7021C573-B3FF-44B8-A5DE-AB39E9AA6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0B0CCD4-E9B0-43B2-806F-05EDF57A7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9239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4F5AF-F2E4-4B1B-8AF9-18C3774BB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</a:t>
            </a:r>
            <a:r>
              <a:rPr lang="en-US" baseline="0" dirty="0"/>
              <a:t> of Outcome by Age and County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C87F7BA-758C-4FF1-89FB-E1E0E563C00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50975" y="2016125"/>
          <a:ext cx="9604375" cy="344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8284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5C3AA-FD6C-42EE-85DC-31680D34D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/>
              <a:t>Cases</a:t>
            </a:r>
            <a:r>
              <a:rPr lang="en-US" sz="4400" b="1" baseline="0" dirty="0"/>
              <a:t> by Gender</a:t>
            </a:r>
            <a:br>
              <a:rPr lang="en-US" sz="4400" b="1" dirty="0"/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6F57170-0764-4D7D-8A38-E20CADB1CB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4581625"/>
              </p:ext>
            </p:extLst>
          </p:nvPr>
        </p:nvGraphicFramePr>
        <p:xfrm>
          <a:off x="1450975" y="2016125"/>
          <a:ext cx="9604375" cy="344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5864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649B6-EE0E-4919-A15F-30B40DC1E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0625" y="618681"/>
            <a:ext cx="3152775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Tableau Dashboard  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39F2FA0-7623-4574-8213-65C9CB57CE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93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569895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16AAB-AF5B-4B78-A268-C8D92BBBB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 AND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85F1C-120E-436F-B4B5-91344852F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Sagemaker</a:t>
            </a:r>
            <a:r>
              <a:rPr lang="en-US" dirty="0"/>
              <a:t> Linear Learner  Model to predict the outcome of COVID-19 by Gender, Age, County was run using ml-m4-xlarge</a:t>
            </a:r>
          </a:p>
          <a:p>
            <a:r>
              <a:rPr lang="en-US" dirty="0"/>
              <a:t>It took about 1032 secs to train the data</a:t>
            </a:r>
          </a:p>
          <a:p>
            <a:r>
              <a:rPr lang="en-US" dirty="0"/>
              <a:t>The trained model was stored in a S3 bucket and deployed </a:t>
            </a:r>
          </a:p>
          <a:p>
            <a:r>
              <a:rPr lang="en-US" dirty="0"/>
              <a:t>The model was overfitted due to the low proportion of death to cases</a:t>
            </a:r>
          </a:p>
          <a:p>
            <a:r>
              <a:rPr lang="en-US" dirty="0"/>
              <a:t>As a result of the overfitting, we recorded an accuracy of 99.99%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35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9EE4F-407D-4E1D-9DB7-EEDC99D53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BFD97-E8D9-4D67-BCCF-9DEAAD5AE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was overfitted due to the data ratio</a:t>
            </a:r>
          </a:p>
          <a:p>
            <a:r>
              <a:rPr lang="en-US" dirty="0"/>
              <a:t>To correct the proportion, we could use data with age greater than 80 years old</a:t>
            </a:r>
          </a:p>
        </p:txBody>
      </p:sp>
    </p:spTree>
    <p:extLst>
      <p:ext uri="{BB962C8B-B14F-4D97-AF65-F5344CB8AC3E}">
        <p14:creationId xmlns:p14="http://schemas.microsoft.com/office/powerpoint/2010/main" val="3629395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4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61CB90-291D-47CB-A80F-0F62A1E48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6" y="1600199"/>
            <a:ext cx="3539266" cy="4297680"/>
          </a:xfrm>
        </p:spPr>
        <p:txBody>
          <a:bodyPr anchor="ctr">
            <a:normAutofit/>
          </a:bodyPr>
          <a:lstStyle/>
          <a:p>
            <a:r>
              <a:rPr lang="en-US"/>
              <a:t>HACKATHON’S MISSION STATEMENT</a:t>
            </a:r>
          </a:p>
        </p:txBody>
      </p:sp>
      <p:cxnSp>
        <p:nvCxnSpPr>
          <p:cNvPr id="30" name="Straight Connector 16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34EED-9C94-4902-AE81-B800CBBAE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4851" y="1600199"/>
            <a:ext cx="6130003" cy="4297680"/>
          </a:xfrm>
        </p:spPr>
        <p:txBody>
          <a:bodyPr anchor="ctr">
            <a:normAutofit/>
          </a:bodyPr>
          <a:lstStyle/>
          <a:p>
            <a:r>
              <a:rPr lang="en-US"/>
              <a:t>The mission of this hackathon was to predict  a virtual machine learning hackathon to battle Covid-19</a:t>
            </a:r>
          </a:p>
          <a:p>
            <a:r>
              <a:rPr lang="en-US"/>
              <a:t>We are also required to put our newfound skills in the battle against COVID-19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862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4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1B38BE-F41C-42B8-A402-91707143C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6" y="1600199"/>
            <a:ext cx="3539266" cy="4297680"/>
          </a:xfrm>
        </p:spPr>
        <p:txBody>
          <a:bodyPr anchor="ctr">
            <a:normAutofit/>
          </a:bodyPr>
          <a:lstStyle/>
          <a:p>
            <a:r>
              <a:rPr lang="en-US"/>
              <a:t>PROBLEM STATEMENT</a:t>
            </a:r>
          </a:p>
        </p:txBody>
      </p:sp>
      <p:cxnSp>
        <p:nvCxnSpPr>
          <p:cNvPr id="30" name="Straight Connector 16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4D724-0F3E-4CB9-B2C8-091503219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4851" y="1600199"/>
            <a:ext cx="6130003" cy="4297680"/>
          </a:xfrm>
        </p:spPr>
        <p:txBody>
          <a:bodyPr anchor="ctr">
            <a:normAutofit/>
          </a:bodyPr>
          <a:lstStyle/>
          <a:p>
            <a:r>
              <a:rPr lang="en-US"/>
              <a:t>The team brainstormed and produced a problem statement: to predict the number of people who are likely to contact Covid-19 based on their age, county and gender respectively.</a:t>
            </a:r>
          </a:p>
          <a:p>
            <a:r>
              <a:rPr lang="en-US"/>
              <a:t>Our goal is to predict deaths due to COVID-19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431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4">
            <a:extLst>
              <a:ext uri="{FF2B5EF4-FFF2-40B4-BE49-F238E27FC236}">
                <a16:creationId xmlns:a16="http://schemas.microsoft.com/office/drawing/2014/main" id="{08E7A6F0-5CD3-481E-B0F2-E7F99FE67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511290DF-4975-4FCD-8B8D-BBC86B836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ACF590-FE1E-4402-9C58-972BE802E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612" y="1138228"/>
            <a:ext cx="3793685" cy="3858767"/>
          </a:xfrm>
        </p:spPr>
        <p:txBody>
          <a:bodyPr anchor="ctr">
            <a:normAutofit/>
          </a:bodyPr>
          <a:lstStyle/>
          <a:p>
            <a:r>
              <a:rPr lang="en-US" sz="3600"/>
              <a:t>DATA DESCRIPTION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7CA18A-A333-4DCB-842B-76827D2EC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00021" y="638300"/>
            <a:ext cx="6409605" cy="4858625"/>
            <a:chOff x="7807230" y="2012810"/>
            <a:chExt cx="3251252" cy="345986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E785FC3-CE7B-46F8-8C7A-EBBF001ED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069D9A-30C7-4159-880C-DD2BDC510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D9FE1511-6E1B-4F0E-8FF0-958527181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9891" y="973636"/>
            <a:ext cx="5769864" cy="4187952"/>
          </a:xfrm>
          <a:prstGeom prst="rect">
            <a:avLst/>
          </a:prstGeom>
          <a:solidFill>
            <a:srgbClr val="FFFFFF"/>
          </a:solidFill>
          <a:ln w="6350">
            <a:solidFill>
              <a:srgbClr val="DFD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8DE41-C4A0-4D48-BBE0-C849D6314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4483" y="1138228"/>
            <a:ext cx="5440680" cy="385876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The data originated from </a:t>
            </a:r>
            <a:r>
              <a:rPr lang="en-US">
                <a:solidFill>
                  <a:srgbClr val="000000"/>
                </a:solidFill>
                <a:hlinkClick r:id="rId2"/>
              </a:rPr>
              <a:t>www.floridahealth.gov/newsroom</a:t>
            </a:r>
            <a:r>
              <a:rPr lang="en-US">
                <a:solidFill>
                  <a:srgbClr val="000000"/>
                </a:solidFill>
              </a:rPr>
              <a:t> as a PDF file </a:t>
            </a:r>
          </a:p>
          <a:p>
            <a:r>
              <a:rPr lang="en-US">
                <a:solidFill>
                  <a:srgbClr val="000000"/>
                </a:solidFill>
              </a:rPr>
              <a:t>The data is a snapshot of the Covid-19 situation in Florida as of July 16,2020</a:t>
            </a:r>
          </a:p>
          <a:p>
            <a:r>
              <a:rPr lang="en-US">
                <a:solidFill>
                  <a:srgbClr val="000000"/>
                </a:solidFill>
              </a:rPr>
              <a:t>The data contains both Cases of Covid-19 and Deaths due to Covid-19 as of July 16, 2020.</a:t>
            </a:r>
          </a:p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25CEF6D-5E98-4B5C-A10F-7459C1EE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5C73161-1E4E-4E6A-91B2-E885CF8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038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8E7A6F0-5CD3-481E-B0F2-E7F99FE67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11290DF-4975-4FCD-8B8D-BBC86B836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C23BAA-453C-453D-98F7-10C31F83C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612" y="1138228"/>
            <a:ext cx="3793685" cy="3858767"/>
          </a:xfrm>
        </p:spPr>
        <p:txBody>
          <a:bodyPr anchor="ctr">
            <a:normAutofit/>
          </a:bodyPr>
          <a:lstStyle/>
          <a:p>
            <a:r>
              <a:rPr lang="en-US" sz="3600"/>
              <a:t>DATA DESCRIPTION CONT’D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7CA18A-A333-4DCB-842B-76827D2EC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00021" y="638300"/>
            <a:ext cx="6409605" cy="4858625"/>
            <a:chOff x="7807230" y="2012810"/>
            <a:chExt cx="3251252" cy="345986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E785FC3-CE7B-46F8-8C7A-EBBF001ED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5069D9A-30C7-4159-880C-DD2BDC510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D9FE1511-6E1B-4F0E-8FF0-958527181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9891" y="973636"/>
            <a:ext cx="5769864" cy="4187952"/>
          </a:xfrm>
          <a:prstGeom prst="rect">
            <a:avLst/>
          </a:prstGeom>
          <a:solidFill>
            <a:srgbClr val="FFFFFF"/>
          </a:solidFill>
          <a:ln w="6350">
            <a:solidFill>
              <a:srgbClr val="DFD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D00F4-5159-438E-B10C-4D051D236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4483" y="1138228"/>
            <a:ext cx="5440680" cy="3858768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1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Florida Department of Health website publishes a pdf file of persons infected with </a:t>
            </a:r>
            <a:r>
              <a:rPr lang="en-US" sz="1100">
                <a:solidFill>
                  <a:srgbClr val="000000"/>
                </a:solidFill>
                <a:latin typeface="Arial" panose="020B0604020202020204" pitchFamily="34" charset="0"/>
              </a:rPr>
              <a:t>COVID-19</a:t>
            </a:r>
            <a:r>
              <a:rPr lang="en-US" sz="11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and persons who have passed with COVID-19. The file is updated daily.  We took a snapshot of the data on July 16, 2020 and created a csv datafile with the data.  Our goal is to predict deaths due to COVID-19. </a:t>
            </a:r>
            <a:endParaRPr lang="en-US" sz="110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100">
                <a:solidFill>
                  <a:srgbClr val="000000"/>
                </a:solidFill>
                <a:latin typeface="Arial" panose="020B0604020202020204" pitchFamily="34" charset="0"/>
              </a:rPr>
              <a:t>Here are the list of the features and their possible values:</a:t>
            </a:r>
          </a:p>
          <a:p>
            <a:pPr>
              <a:lnSpc>
                <a:spcPct val="110000"/>
              </a:lnSpc>
            </a:pPr>
            <a:r>
              <a:rPr lang="en-US" sz="1100">
                <a:solidFill>
                  <a:srgbClr val="000000"/>
                </a:solidFill>
                <a:latin typeface="Arial" panose="020B0604020202020204" pitchFamily="34" charset="0"/>
              </a:rPr>
              <a:t>AGE: Minimum of 0. Maximum of 119. Integer values in the range [0,119]</a:t>
            </a:r>
          </a:p>
          <a:p>
            <a:pPr>
              <a:lnSpc>
                <a:spcPct val="110000"/>
              </a:lnSpc>
            </a:pPr>
            <a:r>
              <a:rPr lang="en-US" sz="1100">
                <a:solidFill>
                  <a:srgbClr val="000000"/>
                </a:solidFill>
                <a:latin typeface="Arial" panose="020B0604020202020204" pitchFamily="34" charset="0"/>
              </a:rPr>
              <a:t>GENDER: Female, Male</a:t>
            </a:r>
          </a:p>
          <a:p>
            <a:pPr>
              <a:lnSpc>
                <a:spcPct val="110000"/>
              </a:lnSpc>
            </a:pPr>
            <a:r>
              <a:rPr lang="en-US" sz="1100">
                <a:solidFill>
                  <a:srgbClr val="000000"/>
                </a:solidFill>
                <a:latin typeface="Arial" panose="020B0604020202020204" pitchFamily="34" charset="0"/>
              </a:rPr>
              <a:t>COUNTY: There are 67 counties in Florida plus an additional label of “Unknown” included by the FL Dept of Health which makes a total of 68 counties</a:t>
            </a:r>
          </a:p>
          <a:p>
            <a:pPr>
              <a:lnSpc>
                <a:spcPct val="110000"/>
              </a:lnSpc>
            </a:pPr>
            <a:r>
              <a:rPr lang="en-US" sz="1100">
                <a:solidFill>
                  <a:srgbClr val="000000"/>
                </a:solidFill>
                <a:latin typeface="Arial" panose="020B0604020202020204" pitchFamily="34" charset="0"/>
              </a:rPr>
              <a:t>MONTH: 12months. </a:t>
            </a:r>
            <a:r>
              <a:rPr lang="en-US" sz="11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January, February, March, April, May, June, July, August, September, October, November, December</a:t>
            </a:r>
          </a:p>
          <a:p>
            <a:pPr>
              <a:lnSpc>
                <a:spcPct val="110000"/>
              </a:lnSpc>
            </a:pPr>
            <a:r>
              <a:rPr lang="en-US" sz="1100">
                <a:solidFill>
                  <a:srgbClr val="000000"/>
                </a:solidFill>
                <a:latin typeface="Arial" panose="020B0604020202020204" pitchFamily="34" charset="0"/>
              </a:rPr>
              <a:t> DAY: </a:t>
            </a:r>
            <a:r>
              <a:rPr lang="en-US" sz="11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Integer values in the range[1,31]</a:t>
            </a:r>
          </a:p>
          <a:p>
            <a:pPr>
              <a:lnSpc>
                <a:spcPct val="110000"/>
              </a:lnSpc>
            </a:pPr>
            <a:r>
              <a:rPr lang="en-US" sz="1100">
                <a:solidFill>
                  <a:srgbClr val="000000"/>
                </a:solidFill>
                <a:latin typeface="Arial" panose="020B0604020202020204" pitchFamily="34" charset="0"/>
              </a:rPr>
              <a:t>OUTCOME: Case, Death</a:t>
            </a:r>
            <a:endParaRPr lang="en-US" sz="1100">
              <a:solidFill>
                <a:srgbClr val="000000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25CEF6D-5E98-4B5C-A10F-7459C1EE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5C73161-1E4E-4E6A-91B2-E885CF8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284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45A03-425A-4967-A68F-EF5D306D7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2303047"/>
            <a:ext cx="3272093" cy="2674198"/>
          </a:xfrm>
        </p:spPr>
        <p:txBody>
          <a:bodyPr anchor="t">
            <a:normAutofit/>
          </a:bodyPr>
          <a:lstStyle/>
          <a:p>
            <a:r>
              <a:rPr lang="en-US" dirty="0"/>
              <a:t>DATA QUALITY ISSUES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DF20794-3D7D-4890-983F-0A8312A44F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9109293"/>
              </p:ext>
            </p:extLst>
          </p:nvPr>
        </p:nvGraphicFramePr>
        <p:xfrm>
          <a:off x="5141913" y="803275"/>
          <a:ext cx="5913437" cy="4637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0999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831E2-B925-4E6F-8363-6D7204DC2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Plot – Male Deaths and Cases</a:t>
            </a:r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85600636-9CCF-4837-93FB-F99240ADC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19" y="1812320"/>
            <a:ext cx="4800601" cy="33535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8C4718-09A7-4338-84E6-DF568387EA2F}"/>
              </a:ext>
            </a:extLst>
          </p:cNvPr>
          <p:cNvSpPr txBox="1"/>
          <p:nvPr/>
        </p:nvSpPr>
        <p:spPr>
          <a:xfrm>
            <a:off x="355601" y="5124450"/>
            <a:ext cx="5527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average age of all Male deaths from COVID-19  is 74.9 years old and the total number of Male deaths is 2542</a:t>
            </a:r>
            <a:endParaRPr lang="en-US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90E7F6F5-627C-4F9F-B9F0-A2150664C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057" y="1812320"/>
            <a:ext cx="4916020" cy="33535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4C3773-9E65-4438-B72C-491AF6400FEE}"/>
              </a:ext>
            </a:extLst>
          </p:cNvPr>
          <p:cNvSpPr txBox="1"/>
          <p:nvPr/>
        </p:nvSpPr>
        <p:spPr>
          <a:xfrm>
            <a:off x="6638925" y="5124450"/>
            <a:ext cx="4778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average of all Male cases with COVID-19 is 41.6 years old and the total number of Male cases is 153012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598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90A73-4988-4069-9234-4B6E4D0E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Plot – Female Deaths and Cases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F4244058-8D73-4B37-97ED-7047557AA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47" y="1863693"/>
            <a:ext cx="4763585" cy="3353564"/>
          </a:xfr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F3FB18F-93BB-43E9-9F10-44DB5F1D72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329" y="1863693"/>
            <a:ext cx="4916020" cy="33535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751840-CF0C-410E-8299-D25B55D3C799}"/>
              </a:ext>
            </a:extLst>
          </p:cNvPr>
          <p:cNvSpPr txBox="1"/>
          <p:nvPr/>
        </p:nvSpPr>
        <p:spPr>
          <a:xfrm>
            <a:off x="605213" y="5114925"/>
            <a:ext cx="49160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average age of all Female deaths from COVID-19  is 79.5 years old and the total number of Female deaths is 2126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254864-A3C3-47AD-8C72-46CB7E1D7DDF}"/>
              </a:ext>
            </a:extLst>
          </p:cNvPr>
          <p:cNvSpPr txBox="1"/>
          <p:nvPr/>
        </p:nvSpPr>
        <p:spPr>
          <a:xfrm>
            <a:off x="6191250" y="5114925"/>
            <a:ext cx="5438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average age of all Female cases from COVID-19  is 42.0 years old and the total number of Female deaths is 160076</a:t>
            </a:r>
          </a:p>
        </p:txBody>
      </p:sp>
    </p:spTree>
    <p:extLst>
      <p:ext uri="{BB962C8B-B14F-4D97-AF65-F5344CB8AC3E}">
        <p14:creationId xmlns:p14="http://schemas.microsoft.com/office/powerpoint/2010/main" val="3282853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381C1-016C-4237-97CF-21D797602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 of Cases by County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6F57170-0764-4D7D-8A38-E20CADB1CB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4062812"/>
              </p:ext>
            </p:extLst>
          </p:nvPr>
        </p:nvGraphicFramePr>
        <p:xfrm>
          <a:off x="1450975" y="2016125"/>
          <a:ext cx="9604375" cy="344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2147142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571</Words>
  <Application>Microsoft Office PowerPoint</Application>
  <PresentationFormat>Widescreen</PresentationFormat>
  <Paragraphs>52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Gallery</vt:lpstr>
      <vt:lpstr>HACKATHON PRESENTATION</vt:lpstr>
      <vt:lpstr>HACKATHON’S MISSION STATEMENT</vt:lpstr>
      <vt:lpstr>PROBLEM STATEMENT</vt:lpstr>
      <vt:lpstr>DATA DESCRIPTION</vt:lpstr>
      <vt:lpstr>DATA DESCRIPTION CONT’D</vt:lpstr>
      <vt:lpstr>DATA QUALITY ISSUES</vt:lpstr>
      <vt:lpstr>Histogram Plot – Male Deaths and Cases</vt:lpstr>
      <vt:lpstr>Histogram Plot – Female Deaths and Cases</vt:lpstr>
      <vt:lpstr>Count of Cases by County </vt:lpstr>
      <vt:lpstr>Count of Outcome by Age and County </vt:lpstr>
      <vt:lpstr>Cases by Gender </vt:lpstr>
      <vt:lpstr>Tableau Dashboard  </vt:lpstr>
      <vt:lpstr>MODELLING AND ALGORITHMS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PRESENTATION</dc:title>
  <dc:creator>Adeola Adesoba</dc:creator>
  <cp:lastModifiedBy>Adeola Adesoba</cp:lastModifiedBy>
  <cp:revision>1</cp:revision>
  <dcterms:created xsi:type="dcterms:W3CDTF">2020-08-15T02:04:30Z</dcterms:created>
  <dcterms:modified xsi:type="dcterms:W3CDTF">2020-08-15T02:10:35Z</dcterms:modified>
</cp:coreProperties>
</file>

<file path=docProps/thumbnail.jpeg>
</file>